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sldIdLst>
    <p:sldId id="272" r:id="rId4"/>
    <p:sldId id="256" r:id="rId5"/>
    <p:sldId id="257" r:id="rId6"/>
    <p:sldId id="258" r:id="rId7"/>
    <p:sldId id="271"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FCA8E-CE0B-4D80-BC32-A5D69C020BF7}" type="datetimeFigureOut">
              <a:rPr lang="en-GB" smtClean="0"/>
              <a:t>16/11/2016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897A7-F17E-4E3C-9038-F7FC269D38CD}" type="slidenum">
              <a:rPr lang="en-GB" smtClean="0"/>
              <a:t>‹#›</a:t>
            </a:fld>
            <a:endParaRPr lang="en-GB"/>
          </a:p>
        </p:txBody>
      </p:sp>
    </p:spTree>
    <p:extLst>
      <p:ext uri="{BB962C8B-B14F-4D97-AF65-F5344CB8AC3E}">
        <p14:creationId xmlns:p14="http://schemas.microsoft.com/office/powerpoint/2010/main" val="1739217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E1B42-8200-7045-941B-AB630E9B40D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2519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E1B42-8200-7045-941B-AB630E9B40D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3151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C92A14-7D90-40A7-B2D2-4F42AD6565AA}"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425510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C92A14-7D90-40A7-B2D2-4F42AD6565AA}"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237174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C92A14-7D90-40A7-B2D2-4F42AD6565AA}"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4022851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fi-FI"/>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216C5678-EE20-4FA5-88E2-6E0BD67A2E26}" type="datetime1">
              <a:rPr lang="en-US" smtClean="0"/>
              <a:pPr/>
              <a:t>11/16/2016</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r>
              <a:rPr lang="en-US">
                <a:solidFill>
                  <a:srgbClr val="94C600"/>
                </a:solidFill>
              </a:rPr>
              <a:t>Footer Text</a:t>
            </a:r>
            <a:endParaRPr lang="en-US" dirty="0">
              <a:solidFill>
                <a:srgbClr val="94C600"/>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BA9B540C-44DA-4F69-89C9-7C84606640D3}" type="slidenum">
              <a:rPr lang="en-US" smtClean="0">
                <a:solidFill>
                  <a:srgbClr val="94C600"/>
                </a:solidFill>
              </a:rPr>
              <a:pPr/>
              <a:t>‹#›</a:t>
            </a:fld>
            <a:endParaRPr lang="en-US" dirty="0">
              <a:solidFill>
                <a:srgbClr val="94C600"/>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46058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11/16/2016</a:t>
            </a:fld>
            <a:endParaRPr lang="en-US"/>
          </a:p>
        </p:txBody>
      </p:sp>
      <p:sp>
        <p:nvSpPr>
          <p:cNvPr id="5" name="Footer Placeholder 4"/>
          <p:cNvSpPr>
            <a:spLocks noGrp="1"/>
          </p:cNvSpPr>
          <p:nvPr>
            <p:ph type="ftr" sz="quarter" idx="11"/>
          </p:nvPr>
        </p:nvSpPr>
        <p:spPr/>
        <p:txBody>
          <a:bodyPr/>
          <a:lstStyle/>
          <a:p>
            <a:r>
              <a:rPr lang="en-US">
                <a:solidFill>
                  <a:srgbClr val="94C600"/>
                </a:solidFill>
              </a:rPr>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2778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fi-FI"/>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pPr/>
              <a:t>11/16/2016</a:t>
            </a:fld>
            <a:endParaRPr lang="en-US"/>
          </a:p>
        </p:txBody>
      </p:sp>
      <p:sp>
        <p:nvSpPr>
          <p:cNvPr id="5" name="Footer Placeholder 4"/>
          <p:cNvSpPr>
            <a:spLocks noGrp="1"/>
          </p:cNvSpPr>
          <p:nvPr>
            <p:ph type="ftr" sz="quarter" idx="11"/>
          </p:nvPr>
        </p:nvSpPr>
        <p:spPr/>
        <p:txBody>
          <a:bodyPr/>
          <a:lstStyle/>
          <a:p>
            <a:r>
              <a:rPr lang="en-US">
                <a:solidFill>
                  <a:srgbClr val="94C600"/>
                </a:solidFill>
              </a:rPr>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79501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5" name="Date Placeholder 4"/>
          <p:cNvSpPr>
            <a:spLocks noGrp="1"/>
          </p:cNvSpPr>
          <p:nvPr>
            <p:ph type="dt" sz="half" idx="10"/>
          </p:nvPr>
        </p:nvSpPr>
        <p:spPr/>
        <p:txBody>
          <a:bodyPr/>
          <a:lstStyle/>
          <a:p>
            <a:fld id="{E34CF3C7-6809-4F39-BD67-A75817BDDE0A}" type="datetime1">
              <a:rPr lang="en-US" smtClean="0"/>
              <a:pPr/>
              <a:t>11/16/2016</a:t>
            </a:fld>
            <a:endParaRPr lang="en-US"/>
          </a:p>
        </p:txBody>
      </p:sp>
      <p:sp>
        <p:nvSpPr>
          <p:cNvPr id="6" name="Footer Placeholder 5"/>
          <p:cNvSpPr>
            <a:spLocks noGrp="1"/>
          </p:cNvSpPr>
          <p:nvPr>
            <p:ph type="ftr" sz="quarter" idx="11"/>
          </p:nvPr>
        </p:nvSpPr>
        <p:spPr/>
        <p:txBody>
          <a:bodyPr/>
          <a:lstStyle/>
          <a:p>
            <a:r>
              <a:rPr lang="en-US">
                <a:solidFill>
                  <a:srgbClr val="94C600"/>
                </a:solidFill>
              </a:rPr>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855536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7" name="Date Placeholder 6"/>
          <p:cNvSpPr>
            <a:spLocks noGrp="1"/>
          </p:cNvSpPr>
          <p:nvPr>
            <p:ph type="dt" sz="half" idx="10"/>
          </p:nvPr>
        </p:nvSpPr>
        <p:spPr/>
        <p:txBody>
          <a:bodyPr/>
          <a:lstStyle/>
          <a:p>
            <a:fld id="{F7EAEB24-CE78-465C-A726-91D0868FA48F}" type="datetime1">
              <a:rPr lang="en-US" smtClean="0"/>
              <a:pPr/>
              <a:t>11/16/2016</a:t>
            </a:fld>
            <a:endParaRPr lang="en-US"/>
          </a:p>
        </p:txBody>
      </p:sp>
      <p:sp>
        <p:nvSpPr>
          <p:cNvPr id="8" name="Footer Placeholder 7"/>
          <p:cNvSpPr>
            <a:spLocks noGrp="1"/>
          </p:cNvSpPr>
          <p:nvPr>
            <p:ph type="ftr" sz="quarter" idx="11"/>
          </p:nvPr>
        </p:nvSpPr>
        <p:spPr/>
        <p:txBody>
          <a:bodyPr/>
          <a:lstStyle/>
          <a:p>
            <a:r>
              <a:rPr lang="en-US">
                <a:solidFill>
                  <a:srgbClr val="94C600"/>
                </a:solidFill>
              </a:rPr>
              <a:t>Footer Text</a:t>
            </a:r>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1426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p:txBody>
          <a:bodyPr/>
          <a:lstStyle/>
          <a:p>
            <a:fld id="{40BAADF0-1749-4E8B-9691-B44A5F8C0895}" type="datetime1">
              <a:rPr lang="en-US" smtClean="0"/>
              <a:pPr/>
              <a:t>11/16/2016</a:t>
            </a:fld>
            <a:endParaRPr lang="en-US"/>
          </a:p>
        </p:txBody>
      </p:sp>
      <p:sp>
        <p:nvSpPr>
          <p:cNvPr id="4" name="Footer Placeholder 3"/>
          <p:cNvSpPr>
            <a:spLocks noGrp="1"/>
          </p:cNvSpPr>
          <p:nvPr>
            <p:ph type="ftr" sz="quarter" idx="11"/>
          </p:nvPr>
        </p:nvSpPr>
        <p:spPr/>
        <p:txBody>
          <a:bodyPr/>
          <a:lstStyle/>
          <a:p>
            <a:r>
              <a:rPr lang="en-US">
                <a:solidFill>
                  <a:srgbClr val="94C600"/>
                </a:solidFill>
              </a:rPr>
              <a:t>Footer Text</a:t>
            </a:r>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631326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pPr/>
              <a:t>11/16/2016</a:t>
            </a:fld>
            <a:endParaRPr lang="en-US"/>
          </a:p>
        </p:txBody>
      </p:sp>
      <p:sp>
        <p:nvSpPr>
          <p:cNvPr id="3" name="Footer Placeholder 2"/>
          <p:cNvSpPr>
            <a:spLocks noGrp="1"/>
          </p:cNvSpPr>
          <p:nvPr>
            <p:ph type="ftr" sz="quarter" idx="11"/>
          </p:nvPr>
        </p:nvSpPr>
        <p:spPr/>
        <p:txBody>
          <a:bodyPr/>
          <a:lstStyle/>
          <a:p>
            <a:r>
              <a:rPr lang="en-US">
                <a:solidFill>
                  <a:srgbClr val="94C600"/>
                </a:solidFill>
              </a:rPr>
              <a:t>Footer Text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727512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118BBB94-68E6-4675-A946-F1C5994EDBD7}" type="datetime1">
              <a:rPr lang="en-US" smtClean="0"/>
              <a:pPr/>
              <a:t>11/16/2016</a:t>
            </a:fld>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r>
              <a:rPr lang="en-US">
                <a:solidFill>
                  <a:srgbClr val="94C600"/>
                </a:solidFill>
              </a:rPr>
              <a:t>Footer Text</a:t>
            </a: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fi-FI"/>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Tree>
    <p:extLst>
      <p:ext uri="{BB962C8B-B14F-4D97-AF65-F5344CB8AC3E}">
        <p14:creationId xmlns:p14="http://schemas.microsoft.com/office/powerpoint/2010/main" val="329993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C92A14-7D90-40A7-B2D2-4F42AD6565AA}"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3944370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fi-FI"/>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Drag picture to placeholder or click icon to add</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pPr/>
              <a:t>11/16/2016</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r>
              <a:rPr lang="en-US">
                <a:solidFill>
                  <a:srgbClr val="94C600"/>
                </a:solidFill>
              </a:rPr>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809400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pPr/>
              <a:t>11/16/2016</a:t>
            </a:fld>
            <a:endParaRPr lang="en-US"/>
          </a:p>
        </p:txBody>
      </p:sp>
      <p:sp>
        <p:nvSpPr>
          <p:cNvPr id="5" name="Footer Placeholder 4"/>
          <p:cNvSpPr>
            <a:spLocks noGrp="1"/>
          </p:cNvSpPr>
          <p:nvPr>
            <p:ph type="ftr" sz="quarter" idx="11"/>
          </p:nvPr>
        </p:nvSpPr>
        <p:spPr/>
        <p:txBody>
          <a:bodyPr/>
          <a:lstStyle/>
          <a:p>
            <a:r>
              <a:rPr lang="en-US">
                <a:solidFill>
                  <a:srgbClr val="94C600"/>
                </a:solidFill>
              </a:rPr>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766415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fi-FI"/>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pPr/>
              <a:t>11/16/2016</a:t>
            </a:fld>
            <a:endParaRPr lang="en-US"/>
          </a:p>
        </p:txBody>
      </p:sp>
      <p:sp>
        <p:nvSpPr>
          <p:cNvPr id="5" name="Footer Placeholder 4"/>
          <p:cNvSpPr>
            <a:spLocks noGrp="1"/>
          </p:cNvSpPr>
          <p:nvPr>
            <p:ph type="ftr" sz="quarter" idx="11"/>
          </p:nvPr>
        </p:nvSpPr>
        <p:spPr/>
        <p:txBody>
          <a:bodyPr/>
          <a:lstStyle/>
          <a:p>
            <a:r>
              <a:rPr lang="en-US">
                <a:solidFill>
                  <a:srgbClr val="94C600"/>
                </a:solidFill>
              </a:rPr>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426830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7B0E16-7CC1-44B9-8478-A41AE4559D63}" type="datetimeFigureOut">
              <a:rPr lang="en-GB" smtClean="0">
                <a:solidFill>
                  <a:prstClr val="black">
                    <a:tint val="75000"/>
                  </a:prstClr>
                </a:solidFill>
              </a:rPr>
              <a:pPr/>
              <a:t>16/11/2016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D9C513-E2F7-4E6C-BDAD-4A5E5D0602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948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92A14-7D90-40A7-B2D2-4F42AD6565AA}"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36239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C92A14-7D90-40A7-B2D2-4F42AD6565AA}"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426757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C92A14-7D90-40A7-B2D2-4F42AD6565AA}" type="datetimeFigureOut">
              <a:rPr lang="en-GB" smtClean="0"/>
              <a:t>16/11/2016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120893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C92A14-7D90-40A7-B2D2-4F42AD6565AA}" type="datetimeFigureOut">
              <a:rPr lang="en-GB" smtClean="0"/>
              <a:t>16/11/2016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204012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92A14-7D90-40A7-B2D2-4F42AD6565AA}" type="datetimeFigureOut">
              <a:rPr lang="en-GB" smtClean="0"/>
              <a:t>16/11/2016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108268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92A14-7D90-40A7-B2D2-4F42AD6565AA}"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388260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92A14-7D90-40A7-B2D2-4F42AD6565AA}"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AC563-70CF-4C26-A71F-87DE18C7052B}" type="slidenum">
              <a:rPr lang="en-GB" smtClean="0"/>
              <a:t>‹#›</a:t>
            </a:fld>
            <a:endParaRPr lang="en-GB"/>
          </a:p>
        </p:txBody>
      </p:sp>
    </p:spTree>
    <p:extLst>
      <p:ext uri="{BB962C8B-B14F-4D97-AF65-F5344CB8AC3E}">
        <p14:creationId xmlns:p14="http://schemas.microsoft.com/office/powerpoint/2010/main" val="377704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92A14-7D90-40A7-B2D2-4F42AD6565AA}" type="datetimeFigureOut">
              <a:rPr lang="en-GB" smtClean="0"/>
              <a:t>16/11/2016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AC563-70CF-4C26-A71F-87DE18C7052B}" type="slidenum">
              <a:rPr lang="en-GB" smtClean="0"/>
              <a:t>‹#›</a:t>
            </a:fld>
            <a:endParaRPr lang="en-GB"/>
          </a:p>
        </p:txBody>
      </p:sp>
    </p:spTree>
    <p:extLst>
      <p:ext uri="{BB962C8B-B14F-4D97-AF65-F5344CB8AC3E}">
        <p14:creationId xmlns:p14="http://schemas.microsoft.com/office/powerpoint/2010/main" val="116269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fi-FI"/>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B0C4986D-6BE9-4264-908F-02DB36FD8D6C}" type="datetime1">
              <a:rPr lang="en-US" smtClean="0"/>
              <a:pPr/>
              <a:t>11/16/2016</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r>
              <a:rPr lang="en-US">
                <a:solidFill>
                  <a:srgbClr val="94C600"/>
                </a:solidFill>
              </a:rPr>
              <a:t>Footer Text</a:t>
            </a:r>
            <a:endParaRPr lang="en-US" dirty="0">
              <a:solidFill>
                <a:srgbClr val="94C600"/>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130617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B0E16-7CC1-44B9-8478-A41AE4559D63}" type="datetimeFigureOut">
              <a:rPr lang="en-GB" smtClean="0">
                <a:solidFill>
                  <a:prstClr val="black">
                    <a:tint val="75000"/>
                  </a:prstClr>
                </a:solidFill>
              </a:rPr>
              <a:pPr/>
              <a:t>16/11/2016</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9C513-E2F7-4E6C-BDAD-4A5E5D0602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7342368"/>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helsinki.fi/" TargetMode="External"/><Relationship Id="rId13" Type="http://schemas.openxmlformats.org/officeDocument/2006/relationships/hyperlink" Target="http://ec.europa.eu/programmes/erasmus-plus/index_en.htm" TargetMode="External"/><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7.png"/><Relationship Id="rId2" Type="http://schemas.openxmlformats.org/officeDocument/2006/relationships/hyperlink" Target="http://www.ncl.ac.uk/" TargetMode="External"/><Relationship Id="rId16" Type="http://schemas.openxmlformats.org/officeDocument/2006/relationships/hyperlink" Target="http://research.ncl.ac.uk/romtels/resources/" TargetMode="External"/><Relationship Id="rId1" Type="http://schemas.openxmlformats.org/officeDocument/2006/relationships/slideLayout" Target="../slideLayouts/slideLayout23.xml"/><Relationship Id="rId6" Type="http://schemas.openxmlformats.org/officeDocument/2006/relationships/hyperlink" Target="http://www.univ-montp3.fr/" TargetMode="External"/><Relationship Id="rId11" Type="http://schemas.openxmlformats.org/officeDocument/2006/relationships/image" Target="../media/image6.png"/><Relationship Id="rId5" Type="http://schemas.openxmlformats.org/officeDocument/2006/relationships/image" Target="../media/image3.jpeg"/><Relationship Id="rId15" Type="http://schemas.openxmlformats.org/officeDocument/2006/relationships/image" Target="../media/image9.png"/><Relationship Id="rId10" Type="http://schemas.openxmlformats.org/officeDocument/2006/relationships/hyperlink" Target="http://arthurshillprimaryschools.co.uk/" TargetMode="External"/><Relationship Id="rId4" Type="http://schemas.openxmlformats.org/officeDocument/2006/relationships/hyperlink" Target="https://www.mdx.ac.uk/" TargetMode="External"/><Relationship Id="rId9" Type="http://schemas.openxmlformats.org/officeDocument/2006/relationships/image" Target="../media/image5.jpeg"/><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research.ncl.ac.uk/media/sites/researchwebsites/romtels/NULogo300px-240x84.jp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623" y="5694948"/>
            <a:ext cx="1437404" cy="610118"/>
          </a:xfrm>
          <a:prstGeom prst="rect">
            <a:avLst/>
          </a:prstGeom>
          <a:noFill/>
          <a:ln>
            <a:noFill/>
          </a:ln>
        </p:spPr>
      </p:pic>
      <p:pic>
        <p:nvPicPr>
          <p:cNvPr id="12" name="Picture 11" descr="http://research.ncl.ac.uk/media/sites/researchwebsites/romtels/MU_LDN_partner_2col%20(c)300px-120x66.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472039" y="5700846"/>
            <a:ext cx="1222810" cy="571081"/>
          </a:xfrm>
          <a:prstGeom prst="rect">
            <a:avLst/>
          </a:prstGeom>
          <a:noFill/>
          <a:ln>
            <a:noFill/>
          </a:ln>
        </p:spPr>
      </p:pic>
      <p:pic>
        <p:nvPicPr>
          <p:cNvPr id="13" name="Picture 12" descr="MontpellierLogo">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983862" y="5714465"/>
            <a:ext cx="1140058" cy="654232"/>
          </a:xfrm>
          <a:prstGeom prst="rect">
            <a:avLst/>
          </a:prstGeom>
          <a:noFill/>
          <a:ln>
            <a:noFill/>
          </a:ln>
        </p:spPr>
      </p:pic>
      <p:pic>
        <p:nvPicPr>
          <p:cNvPr id="14" name="Picture 13" descr="http://research.ncl.ac.uk/media/sites/researchwebsites/romtels/UHelsinki%20copy300px-120x66.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522337" y="5635891"/>
            <a:ext cx="1188083" cy="673749"/>
          </a:xfrm>
          <a:prstGeom prst="rect">
            <a:avLst/>
          </a:prstGeom>
          <a:noFill/>
          <a:ln>
            <a:noFill/>
          </a:ln>
        </p:spPr>
      </p:pic>
      <p:pic>
        <p:nvPicPr>
          <p:cNvPr id="15" name="Picture 14" descr="http://research.ncl.ac.uk/media/sites/researchwebsites/romtels/ArthursHillplainbground-120x66.pn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7108837" y="5714465"/>
            <a:ext cx="665513" cy="654232"/>
          </a:xfrm>
          <a:prstGeom prst="rect">
            <a:avLst/>
          </a:prstGeom>
          <a:noFill/>
          <a:ln>
            <a:noFill/>
          </a:ln>
        </p:spPr>
      </p:pic>
      <p:pic>
        <p:nvPicPr>
          <p:cNvPr id="16" name="Picture 15"/>
          <p:cNvPicPr/>
          <p:nvPr/>
        </p:nvPicPr>
        <p:blipFill>
          <a:blip r:embed="rId12" cstate="print">
            <a:extLst>
              <a:ext uri="{28A0092B-C50C-407E-A947-70E740481C1C}">
                <a14:useLocalDpi xmlns:a14="http://schemas.microsoft.com/office/drawing/2010/main" val="0"/>
              </a:ext>
            </a:extLst>
          </a:blip>
          <a:stretch>
            <a:fillRect/>
          </a:stretch>
        </p:blipFill>
        <p:spPr>
          <a:xfrm>
            <a:off x="8111789" y="5714464"/>
            <a:ext cx="1771519" cy="571081"/>
          </a:xfrm>
          <a:prstGeom prst="rect">
            <a:avLst/>
          </a:prstGeom>
        </p:spPr>
      </p:pic>
      <p:pic>
        <p:nvPicPr>
          <p:cNvPr id="17" name="Picture 16" descr="http://research.ncl.ac.uk/media/sites/researchwebsites/romtels/erasmus+logo_mic-421x120.jpg">
            <a:hlinkClick r:id="rId13" tgtFrame="&quot;_blank&quo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50547" y="5601731"/>
            <a:ext cx="1732948" cy="742070"/>
          </a:xfrm>
          <a:prstGeom prst="rect">
            <a:avLst/>
          </a:prstGeom>
          <a:noFill/>
          <a:ln>
            <a:noFill/>
          </a:ln>
        </p:spPr>
      </p:pic>
      <p:pic>
        <p:nvPicPr>
          <p:cNvPr id="18" name="Picture 17"/>
          <p:cNvPicPr/>
          <p:nvPr/>
        </p:nvPicPr>
        <p:blipFill>
          <a:blip r:embed="rId15">
            <a:extLst>
              <a:ext uri="{28A0092B-C50C-407E-A947-70E740481C1C}">
                <a14:useLocalDpi xmlns:a14="http://schemas.microsoft.com/office/drawing/2010/main" val="0"/>
              </a:ext>
            </a:extLst>
          </a:blip>
          <a:stretch>
            <a:fillRect/>
          </a:stretch>
        </p:blipFill>
        <p:spPr>
          <a:xfrm>
            <a:off x="1518506" y="512925"/>
            <a:ext cx="9273062" cy="1826620"/>
          </a:xfrm>
          <a:prstGeom prst="rect">
            <a:avLst/>
          </a:prstGeom>
        </p:spPr>
      </p:pic>
      <p:sp>
        <p:nvSpPr>
          <p:cNvPr id="19" name="TextBox 18"/>
          <p:cNvSpPr txBox="1"/>
          <p:nvPr/>
        </p:nvSpPr>
        <p:spPr>
          <a:xfrm>
            <a:off x="1518506" y="2526293"/>
            <a:ext cx="8984304" cy="2677656"/>
          </a:xfrm>
          <a:prstGeom prst="rect">
            <a:avLst/>
          </a:prstGeom>
          <a:noFill/>
        </p:spPr>
        <p:txBody>
          <a:bodyPr wrap="square" rtlCol="0">
            <a:spAutoFit/>
          </a:bodyPr>
          <a:lstStyle/>
          <a:p>
            <a:r>
              <a:rPr lang="en-GB" sz="2400" dirty="0" smtClean="0">
                <a:solidFill>
                  <a:prstClr val="black"/>
                </a:solidFill>
              </a:rPr>
              <a:t>Languages for Learning: A Pedagogy for EAL</a:t>
            </a:r>
          </a:p>
          <a:p>
            <a:r>
              <a:rPr lang="en-GB" sz="2400" dirty="0" smtClean="0">
                <a:solidFill>
                  <a:prstClr val="black"/>
                </a:solidFill>
              </a:rPr>
              <a:t>Newcastle, UK</a:t>
            </a:r>
          </a:p>
          <a:p>
            <a:r>
              <a:rPr lang="en-GB" sz="2400" dirty="0" smtClean="0">
                <a:solidFill>
                  <a:prstClr val="black"/>
                </a:solidFill>
              </a:rPr>
              <a:t>10</a:t>
            </a:r>
            <a:r>
              <a:rPr lang="en-GB" sz="2400" baseline="30000" dirty="0" smtClean="0">
                <a:solidFill>
                  <a:prstClr val="black"/>
                </a:solidFill>
              </a:rPr>
              <a:t>th</a:t>
            </a:r>
            <a:r>
              <a:rPr lang="en-GB" sz="2400" dirty="0" smtClean="0">
                <a:solidFill>
                  <a:prstClr val="black"/>
                </a:solidFill>
              </a:rPr>
              <a:t>-11</a:t>
            </a:r>
            <a:r>
              <a:rPr lang="en-GB" sz="2400" baseline="30000" dirty="0" smtClean="0">
                <a:solidFill>
                  <a:prstClr val="black"/>
                </a:solidFill>
              </a:rPr>
              <a:t>th</a:t>
            </a:r>
            <a:r>
              <a:rPr lang="en-GB" sz="2400" dirty="0" smtClean="0">
                <a:solidFill>
                  <a:prstClr val="black"/>
                </a:solidFill>
              </a:rPr>
              <a:t> November 2016</a:t>
            </a:r>
          </a:p>
          <a:p>
            <a:endParaRPr lang="en-GB" sz="2400" dirty="0">
              <a:solidFill>
                <a:prstClr val="black"/>
              </a:solidFill>
            </a:endParaRPr>
          </a:p>
          <a:p>
            <a:r>
              <a:rPr lang="en-GB" sz="2400" dirty="0" smtClean="0">
                <a:solidFill>
                  <a:prstClr val="black"/>
                </a:solidFill>
              </a:rPr>
              <a:t>Lecture </a:t>
            </a:r>
            <a:r>
              <a:rPr lang="en-GB" sz="2400" dirty="0" smtClean="0">
                <a:solidFill>
                  <a:prstClr val="black"/>
                </a:solidFill>
              </a:rPr>
              <a:t>3, </a:t>
            </a:r>
            <a:r>
              <a:rPr lang="en-GB" sz="2400" dirty="0" smtClean="0">
                <a:solidFill>
                  <a:prstClr val="black"/>
                </a:solidFill>
              </a:rPr>
              <a:t>day 1</a:t>
            </a:r>
          </a:p>
          <a:p>
            <a:r>
              <a:rPr lang="en-GB" sz="2400" dirty="0"/>
              <a:t>Prof Nathalie Auger, Christel </a:t>
            </a:r>
            <a:r>
              <a:rPr lang="en-GB" sz="2400" dirty="0" err="1"/>
              <a:t>Houée</a:t>
            </a:r>
            <a:r>
              <a:rPr lang="en-GB" sz="2400" dirty="0"/>
              <a:t>, Dr Heidi Layne, </a:t>
            </a:r>
            <a:r>
              <a:rPr lang="en-GB" sz="2400" dirty="0" err="1"/>
              <a:t>Nicu</a:t>
            </a:r>
            <a:r>
              <a:rPr lang="en-GB" sz="2400"/>
              <a:t> </a:t>
            </a:r>
            <a:r>
              <a:rPr lang="en-GB" sz="2400" smtClean="0"/>
              <a:t>Gal, </a:t>
            </a:r>
          </a:p>
          <a:p>
            <a:r>
              <a:rPr lang="en-GB" sz="2400" smtClean="0"/>
              <a:t>Dr </a:t>
            </a:r>
            <a:r>
              <a:rPr lang="en-GB" sz="2400" dirty="0"/>
              <a:t>Heather Smith, Nancy Corbett </a:t>
            </a:r>
            <a:endParaRPr lang="en-GB" dirty="0">
              <a:solidFill>
                <a:prstClr val="black"/>
              </a:solidFill>
            </a:endParaRPr>
          </a:p>
        </p:txBody>
      </p:sp>
      <p:sp>
        <p:nvSpPr>
          <p:cNvPr id="21" name="Rectangle 20"/>
          <p:cNvSpPr/>
          <p:nvPr/>
        </p:nvSpPr>
        <p:spPr>
          <a:xfrm>
            <a:off x="7108837" y="4842223"/>
            <a:ext cx="4391651" cy="369332"/>
          </a:xfrm>
          <a:prstGeom prst="rect">
            <a:avLst/>
          </a:prstGeom>
        </p:spPr>
        <p:txBody>
          <a:bodyPr wrap="none">
            <a:spAutoFit/>
          </a:bodyPr>
          <a:lstStyle/>
          <a:p>
            <a:r>
              <a:rPr lang="en-GB" dirty="0" smtClean="0">
                <a:solidFill>
                  <a:prstClr val="black"/>
                </a:solidFill>
                <a:hlinkClick r:id="rId16"/>
              </a:rPr>
              <a:t>http://research.ncl.ac.uk/romtels/resources/</a:t>
            </a:r>
            <a:endParaRPr lang="en-GB" dirty="0">
              <a:solidFill>
                <a:prstClr val="black"/>
              </a:solidFill>
            </a:endParaRPr>
          </a:p>
        </p:txBody>
      </p:sp>
    </p:spTree>
    <p:extLst>
      <p:ext uri="{BB962C8B-B14F-4D97-AF65-F5344CB8AC3E}">
        <p14:creationId xmlns:p14="http://schemas.microsoft.com/office/powerpoint/2010/main" val="163143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Finnish Roma children: </a:t>
            </a:r>
            <a:endParaRPr lang="en-US" dirty="0"/>
          </a:p>
        </p:txBody>
      </p:sp>
      <p:sp>
        <p:nvSpPr>
          <p:cNvPr id="3" name="Content Placeholder 2"/>
          <p:cNvSpPr>
            <a:spLocks noGrp="1"/>
          </p:cNvSpPr>
          <p:nvPr>
            <p:ph idx="1"/>
          </p:nvPr>
        </p:nvSpPr>
        <p:spPr/>
        <p:txBody>
          <a:bodyPr>
            <a:normAutofit/>
          </a:bodyPr>
          <a:lstStyle/>
          <a:p>
            <a:pPr marL="68580" indent="0">
              <a:buNone/>
            </a:pPr>
            <a:r>
              <a:rPr lang="en-US" dirty="0" smtClean="0"/>
              <a:t>“West European Roma”</a:t>
            </a:r>
          </a:p>
          <a:p>
            <a:r>
              <a:rPr lang="en-US" dirty="0" smtClean="0"/>
              <a:t>The original Finnish Kale – moved to Finland from Sweden via Scotland and Northern England</a:t>
            </a:r>
          </a:p>
          <a:p>
            <a:r>
              <a:rPr lang="en-US" dirty="0" smtClean="0"/>
              <a:t>Languages spoken: Finnish Roma, Finnish Kale/ Romani</a:t>
            </a:r>
          </a:p>
          <a:p>
            <a:r>
              <a:rPr lang="en-US" dirty="0" smtClean="0"/>
              <a:t>Year 2010-2011  total of 149 to179 Roma pupils were taught Romany (</a:t>
            </a:r>
            <a:r>
              <a:rPr lang="en-US" smtClean="0"/>
              <a:t>Finnish Kale) </a:t>
            </a:r>
            <a:r>
              <a:rPr lang="en-US" dirty="0" smtClean="0"/>
              <a:t>at school </a:t>
            </a:r>
            <a:r>
              <a:rPr lang="en-US" sz="1900" dirty="0"/>
              <a:t>(National Board of Education report, 2011: 97)</a:t>
            </a:r>
          </a:p>
          <a:p>
            <a:endParaRPr lang="en-US" dirty="0" smtClean="0"/>
          </a:p>
          <a:p>
            <a:endParaRPr lang="en-US" dirty="0"/>
          </a:p>
        </p:txBody>
      </p:sp>
    </p:spTree>
    <p:extLst>
      <p:ext uri="{BB962C8B-B14F-4D97-AF65-F5344CB8AC3E}">
        <p14:creationId xmlns:p14="http://schemas.microsoft.com/office/powerpoint/2010/main" val="250238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Finnish Roma children in schools:</a:t>
            </a:r>
            <a:endParaRPr lang="en-US" dirty="0"/>
          </a:p>
        </p:txBody>
      </p:sp>
      <p:sp>
        <p:nvSpPr>
          <p:cNvPr id="3" name="Content Placeholder 2"/>
          <p:cNvSpPr>
            <a:spLocks noGrp="1"/>
          </p:cNvSpPr>
          <p:nvPr>
            <p:ph idx="1"/>
          </p:nvPr>
        </p:nvSpPr>
        <p:spPr/>
        <p:txBody>
          <a:bodyPr>
            <a:normAutofit/>
          </a:bodyPr>
          <a:lstStyle/>
          <a:p>
            <a:r>
              <a:rPr lang="en-US" dirty="0" smtClean="0"/>
              <a:t>Finnish education has been accessible to Finnish Roma people only the past 30 years</a:t>
            </a:r>
          </a:p>
          <a:p>
            <a:pPr marL="68580" indent="0">
              <a:buNone/>
            </a:pPr>
            <a:endParaRPr lang="en-US" dirty="0"/>
          </a:p>
        </p:txBody>
      </p:sp>
      <p:cxnSp>
        <p:nvCxnSpPr>
          <p:cNvPr id="5" name="Straight Arrow Connector 4"/>
          <p:cNvCxnSpPr/>
          <p:nvPr/>
        </p:nvCxnSpPr>
        <p:spPr>
          <a:xfrm>
            <a:off x="3156932" y="3530035"/>
            <a:ext cx="593793" cy="6268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27047" y="4453782"/>
            <a:ext cx="6765188" cy="1569660"/>
          </a:xfrm>
          <a:prstGeom prst="rect">
            <a:avLst/>
          </a:prstGeom>
          <a:noFill/>
        </p:spPr>
        <p:txBody>
          <a:bodyPr wrap="square" rtlCol="0">
            <a:spAutoFit/>
          </a:bodyPr>
          <a:lstStyle/>
          <a:p>
            <a:r>
              <a:rPr lang="en-US" sz="2400" dirty="0">
                <a:solidFill>
                  <a:prstClr val="black"/>
                </a:solidFill>
              </a:rPr>
              <a:t>Today Finnish Roma children in schools are only the  second generation of Roma children who have been able to access the schools</a:t>
            </a:r>
          </a:p>
        </p:txBody>
      </p:sp>
    </p:spTree>
    <p:extLst>
      <p:ext uri="{BB962C8B-B14F-4D97-AF65-F5344CB8AC3E}">
        <p14:creationId xmlns:p14="http://schemas.microsoft.com/office/powerpoint/2010/main" val="57545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Finnish Roma children in schools:</a:t>
            </a:r>
          </a:p>
        </p:txBody>
      </p:sp>
      <p:sp>
        <p:nvSpPr>
          <p:cNvPr id="3" name="Content Placeholder 2"/>
          <p:cNvSpPr>
            <a:spLocks noGrp="1"/>
          </p:cNvSpPr>
          <p:nvPr>
            <p:ph idx="1"/>
          </p:nvPr>
        </p:nvSpPr>
        <p:spPr/>
        <p:txBody>
          <a:bodyPr>
            <a:normAutofit/>
          </a:bodyPr>
          <a:lstStyle/>
          <a:p>
            <a:r>
              <a:rPr lang="en-US" dirty="0" smtClean="0"/>
              <a:t>Children often placed in a special education without diagnostics of learning disabilities</a:t>
            </a:r>
          </a:p>
          <a:p>
            <a:pPr marL="68580" indent="0">
              <a:buNone/>
            </a:pPr>
            <a:endParaRPr lang="en-US" dirty="0" smtClean="0"/>
          </a:p>
          <a:p>
            <a:r>
              <a:rPr lang="en-US" dirty="0" smtClean="0"/>
              <a:t>The school results for Roma children do not necessarily  respond to their abilities to perform in school – Roma children follow their traditional celebrations that are not the same to the Finnish school system</a:t>
            </a:r>
          </a:p>
          <a:p>
            <a:pPr marL="68580" indent="0">
              <a:buNone/>
            </a:pPr>
            <a:r>
              <a:rPr lang="en-US" dirty="0" smtClean="0"/>
              <a:t>(National Board of Education report, 2011: 26)</a:t>
            </a:r>
          </a:p>
          <a:p>
            <a:pPr marL="68580" indent="0">
              <a:buNone/>
            </a:pPr>
            <a:endParaRPr lang="en-US" dirty="0"/>
          </a:p>
        </p:txBody>
      </p:sp>
    </p:spTree>
    <p:extLst>
      <p:ext uri="{BB962C8B-B14F-4D97-AF65-F5344CB8AC3E}">
        <p14:creationId xmlns:p14="http://schemas.microsoft.com/office/powerpoint/2010/main" val="366523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Eastern European Roma children in Finnish schools:</a:t>
            </a:r>
            <a:endParaRPr lang="en-US" dirty="0"/>
          </a:p>
        </p:txBody>
      </p:sp>
      <p:sp>
        <p:nvSpPr>
          <p:cNvPr id="3" name="Content Placeholder 2"/>
          <p:cNvSpPr>
            <a:spLocks noGrp="1"/>
          </p:cNvSpPr>
          <p:nvPr>
            <p:ph idx="1"/>
          </p:nvPr>
        </p:nvSpPr>
        <p:spPr/>
        <p:txBody>
          <a:bodyPr>
            <a:normAutofit lnSpcReduction="10000"/>
          </a:bodyPr>
          <a:lstStyle/>
          <a:p>
            <a:r>
              <a:rPr lang="en-US" dirty="0" smtClean="0"/>
              <a:t>No statistics about the number of children in schools – estimation by the Finnish Roma Forum is approximately 50 children in the whole Finland</a:t>
            </a:r>
          </a:p>
          <a:p>
            <a:r>
              <a:rPr lang="en-US" dirty="0" smtClean="0"/>
              <a:t>ROMTEL schools in </a:t>
            </a:r>
            <a:r>
              <a:rPr lang="en-US" dirty="0" err="1" smtClean="0"/>
              <a:t>Järvenpää</a:t>
            </a:r>
            <a:endParaRPr lang="en-US" dirty="0" smtClean="0"/>
          </a:p>
          <a:p>
            <a:pPr>
              <a:buFontTx/>
              <a:buChar char="-"/>
            </a:pPr>
            <a:r>
              <a:rPr lang="en-US" dirty="0" smtClean="0"/>
              <a:t>2-4 children of Eastern European Roma origin: </a:t>
            </a:r>
            <a:r>
              <a:rPr lang="en-US" b="1" dirty="0"/>
              <a:t>C</a:t>
            </a:r>
            <a:r>
              <a:rPr lang="en-US" b="1" dirty="0" smtClean="0"/>
              <a:t>hildren in a preparatory classroom an in special education classroom</a:t>
            </a:r>
          </a:p>
          <a:p>
            <a:pPr>
              <a:buFontTx/>
              <a:buChar char="-"/>
            </a:pPr>
            <a:r>
              <a:rPr lang="en-US" dirty="0" smtClean="0"/>
              <a:t>Based on the observations the schools  do not support home language use during teaching</a:t>
            </a:r>
          </a:p>
          <a:p>
            <a:endParaRPr lang="en-US" dirty="0"/>
          </a:p>
        </p:txBody>
      </p:sp>
    </p:spTree>
    <p:extLst>
      <p:ext uri="{BB962C8B-B14F-4D97-AF65-F5344CB8AC3E}">
        <p14:creationId xmlns:p14="http://schemas.microsoft.com/office/powerpoint/2010/main" val="3521987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66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0" y="1"/>
            <a:ext cx="9144000" cy="6633075"/>
          </a:xfrm>
          <a:prstGeom prst="rect">
            <a:avLst/>
          </a:prstGeom>
        </p:spPr>
      </p:pic>
    </p:spTree>
    <p:extLst>
      <p:ext uri="{BB962C8B-B14F-4D97-AF65-F5344CB8AC3E}">
        <p14:creationId xmlns:p14="http://schemas.microsoft.com/office/powerpoint/2010/main" val="3657380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923746"/>
            <a:ext cx="7024744" cy="1399906"/>
          </a:xfrm>
        </p:spPr>
        <p:txBody>
          <a:bodyPr>
            <a:normAutofit fontScale="90000"/>
          </a:bodyPr>
          <a:lstStyle/>
          <a:p>
            <a:r>
              <a:rPr lang="en-US" dirty="0" smtClean="0"/>
              <a:t>Language identified to be </a:t>
            </a:r>
            <a:r>
              <a:rPr lang="en-US" dirty="0" err="1" smtClean="0"/>
              <a:t>Ursari</a:t>
            </a:r>
            <a:r>
              <a:rPr lang="en-US" dirty="0" smtClean="0"/>
              <a:t> (Romania) for 4 children in </a:t>
            </a:r>
            <a:r>
              <a:rPr lang="en-US" dirty="0" err="1" smtClean="0"/>
              <a:t>Järvenpää</a:t>
            </a:r>
            <a:r>
              <a:rPr lang="en-US" dirty="0" smtClean="0"/>
              <a:t>:</a:t>
            </a:r>
            <a:endParaRPr lang="en-US" dirty="0"/>
          </a:p>
        </p:txBody>
      </p:sp>
      <p:pic>
        <p:nvPicPr>
          <p:cNvPr id="4" name="Content Placeholder 3" descr="IMG_2462.jpg"/>
          <p:cNvPicPr>
            <a:picLocks noGrp="1" noChangeAspect="1"/>
          </p:cNvPicPr>
          <p:nvPr>
            <p:ph idx="1"/>
          </p:nvPr>
        </p:nvPicPr>
        <p:blipFill>
          <a:blip r:embed="rId2" cstate="email">
            <a:extLst>
              <a:ext uri="{28A0092B-C50C-407E-A947-70E740481C1C}">
                <a14:useLocalDpi xmlns:a14="http://schemas.microsoft.com/office/drawing/2010/main" val="0"/>
              </a:ext>
            </a:extLst>
          </a:blip>
          <a:srcRect t="30587" b="30587"/>
          <a:stretch>
            <a:fillRect/>
          </a:stretch>
        </p:blipFill>
        <p:spPr>
          <a:xfrm>
            <a:off x="2567492" y="2323653"/>
            <a:ext cx="7548426" cy="3908221"/>
          </a:xfrm>
        </p:spPr>
      </p:pic>
    </p:spTree>
    <p:extLst>
      <p:ext uri="{BB962C8B-B14F-4D97-AF65-F5344CB8AC3E}">
        <p14:creationId xmlns:p14="http://schemas.microsoft.com/office/powerpoint/2010/main" val="149885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66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60600" y="524942"/>
            <a:ext cx="4406900" cy="5875867"/>
          </a:xfrm>
          <a:prstGeom prst="rect">
            <a:avLst/>
          </a:prstGeom>
        </p:spPr>
      </p:pic>
      <p:sp>
        <p:nvSpPr>
          <p:cNvPr id="5" name="TextBox 4"/>
          <p:cNvSpPr txBox="1"/>
          <p:nvPr/>
        </p:nvSpPr>
        <p:spPr>
          <a:xfrm>
            <a:off x="6932101" y="697654"/>
            <a:ext cx="2441588" cy="1323439"/>
          </a:xfrm>
          <a:prstGeom prst="rect">
            <a:avLst/>
          </a:prstGeom>
          <a:noFill/>
        </p:spPr>
        <p:txBody>
          <a:bodyPr wrap="square" rtlCol="0">
            <a:spAutoFit/>
          </a:bodyPr>
          <a:lstStyle/>
          <a:p>
            <a:r>
              <a:rPr lang="en-US" sz="4000" dirty="0">
                <a:solidFill>
                  <a:prstClr val="black"/>
                </a:solidFill>
              </a:rPr>
              <a:t>Memory</a:t>
            </a:r>
          </a:p>
          <a:p>
            <a:r>
              <a:rPr lang="en-US" sz="4000" dirty="0">
                <a:solidFill>
                  <a:prstClr val="black"/>
                </a:solidFill>
              </a:rPr>
              <a:t>game</a:t>
            </a:r>
          </a:p>
        </p:txBody>
      </p:sp>
      <p:pic>
        <p:nvPicPr>
          <p:cNvPr id="6" name="Picture 5" descr="IMG_3683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32101" y="2176698"/>
            <a:ext cx="3223204" cy="4297605"/>
          </a:xfrm>
          <a:prstGeom prst="rect">
            <a:avLst/>
          </a:prstGeom>
        </p:spPr>
      </p:pic>
    </p:spTree>
    <p:extLst>
      <p:ext uri="{BB962C8B-B14F-4D97-AF65-F5344CB8AC3E}">
        <p14:creationId xmlns:p14="http://schemas.microsoft.com/office/powerpoint/2010/main" val="126326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ACTIVITIES:</a:t>
            </a:r>
            <a:endParaRPr lang="en-US" dirty="0"/>
          </a:p>
        </p:txBody>
      </p:sp>
      <p:sp>
        <p:nvSpPr>
          <p:cNvPr id="3" name="Content Placeholder 2"/>
          <p:cNvSpPr>
            <a:spLocks noGrp="1"/>
          </p:cNvSpPr>
          <p:nvPr>
            <p:ph idx="1"/>
          </p:nvPr>
        </p:nvSpPr>
        <p:spPr/>
        <p:txBody>
          <a:bodyPr>
            <a:normAutofit/>
          </a:bodyPr>
          <a:lstStyle/>
          <a:p>
            <a:r>
              <a:rPr lang="en-US" dirty="0" smtClean="0"/>
              <a:t> “Toolkits” for home language use for teachers</a:t>
            </a:r>
          </a:p>
          <a:p>
            <a:r>
              <a:rPr lang="en-US" dirty="0" smtClean="0"/>
              <a:t>Story book project with Romani Forum in Finland to involve the parents</a:t>
            </a:r>
          </a:p>
          <a:p>
            <a:r>
              <a:rPr lang="en-US" dirty="0" smtClean="0"/>
              <a:t>TEACHER’S PROFESSIONAL DEVELOPMENT for the city of Helsinki and for the teachers in </a:t>
            </a:r>
            <a:r>
              <a:rPr lang="en-US" dirty="0" err="1" smtClean="0"/>
              <a:t>Järvenpää</a:t>
            </a:r>
            <a:r>
              <a:rPr lang="en-US" dirty="0" smtClean="0"/>
              <a:t> schools</a:t>
            </a:r>
          </a:p>
          <a:p>
            <a:pPr marL="68580" indent="0">
              <a:buNone/>
            </a:pPr>
            <a:r>
              <a:rPr lang="en-US" dirty="0" smtClean="0"/>
              <a:t>  </a:t>
            </a:r>
            <a:endParaRPr lang="en-US" dirty="0"/>
          </a:p>
        </p:txBody>
      </p:sp>
    </p:spTree>
    <p:extLst>
      <p:ext uri="{BB962C8B-B14F-4D97-AF65-F5344CB8AC3E}">
        <p14:creationId xmlns:p14="http://schemas.microsoft.com/office/powerpoint/2010/main" val="84054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724" y="205946"/>
            <a:ext cx="9531179" cy="584775"/>
          </a:xfrm>
          <a:prstGeom prst="rect">
            <a:avLst/>
          </a:prstGeom>
          <a:noFill/>
        </p:spPr>
        <p:txBody>
          <a:bodyPr wrap="square" rtlCol="0">
            <a:spAutoFit/>
          </a:bodyPr>
          <a:lstStyle/>
          <a:p>
            <a:pPr algn="ctr"/>
            <a:r>
              <a:rPr lang="en-GB" sz="3200" dirty="0" err="1" smtClean="0"/>
              <a:t>Translanguaging</a:t>
            </a:r>
            <a:r>
              <a:rPr lang="en-GB" sz="3200" dirty="0" smtClean="0"/>
              <a:t> in Newcastle</a:t>
            </a:r>
            <a:endParaRPr lang="en-GB" sz="3200" dirty="0"/>
          </a:p>
        </p:txBody>
      </p:sp>
      <p:sp>
        <p:nvSpPr>
          <p:cNvPr id="5" name="Rectangle 4"/>
          <p:cNvSpPr/>
          <p:nvPr/>
        </p:nvSpPr>
        <p:spPr>
          <a:xfrm>
            <a:off x="778475" y="879029"/>
            <a:ext cx="10865708" cy="2068195"/>
          </a:xfrm>
          <a:prstGeom prst="rect">
            <a:avLst/>
          </a:prstGeom>
        </p:spPr>
        <p:txBody>
          <a:bodyPr wrap="square">
            <a:spAutoFit/>
          </a:bodyPr>
          <a:lstStyle/>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Theory – if we raise the status of children’s </a:t>
            </a:r>
            <a:r>
              <a:rPr lang="en-GB" sz="2400" dirty="0" smtClean="0">
                <a:latin typeface="Calibri" panose="020F0502020204030204" pitchFamily="34" charset="0"/>
                <a:ea typeface="Calibri" panose="020F0502020204030204" pitchFamily="34" charset="0"/>
                <a:cs typeface="Times New Roman" panose="02020603050405020304" pitchFamily="18" charset="0"/>
              </a:rPr>
              <a:t>home languages </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in the minds of teachers, pupils and families whilst enabling children to </a:t>
            </a:r>
            <a:r>
              <a:rPr lang="en-GB" sz="2400" dirty="0" smtClean="0">
                <a:latin typeface="Calibri" panose="020F0502020204030204" pitchFamily="34" charset="0"/>
                <a:ea typeface="Calibri" panose="020F0502020204030204" pitchFamily="34" charset="0"/>
                <a:cs typeface="Times New Roman" panose="02020603050405020304" pitchFamily="18" charset="0"/>
              </a:rPr>
              <a:t>use their </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home languages as a natural part of everyday for learning </a:t>
            </a:r>
            <a:r>
              <a:rPr lang="en-GB" sz="2400" i="1" dirty="0" smtClean="0">
                <a:effectLst/>
                <a:latin typeface="Calibri" panose="020F0502020204030204" pitchFamily="34" charset="0"/>
                <a:ea typeface="Calibri" panose="020F0502020204030204" pitchFamily="34" charset="0"/>
                <a:cs typeface="Times New Roman" panose="02020603050405020304" pitchFamily="18" charset="0"/>
              </a:rPr>
              <a:t>alongside</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 the language of schooling, this would support more effective learning for bilingual pupils, a more positive relationship between home and school, and therefore a better long term prospect for all concerned.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778475" y="3101191"/>
            <a:ext cx="10688595" cy="3477875"/>
          </a:xfrm>
          <a:prstGeom prst="rect">
            <a:avLst/>
          </a:prstGeom>
          <a:noFill/>
        </p:spPr>
        <p:txBody>
          <a:bodyPr wrap="square" rtlCol="0">
            <a:spAutoFit/>
          </a:bodyPr>
          <a:lstStyle/>
          <a:p>
            <a:r>
              <a:rPr lang="en-GB" sz="2000" dirty="0" smtClean="0"/>
              <a:t>So, we started with a group of children whose language (and culture) is generally viewed across Europe as low status, comes in many varied dialects, for which there is no standardised written form and about which most teachers know very little. This heterogeneous group of children’s, academic success remains well below the national average across Europe, and their families are often very wary of institutionalised education. </a:t>
            </a:r>
          </a:p>
          <a:p>
            <a:endParaRPr lang="en-GB" sz="2000" dirty="0"/>
          </a:p>
          <a:p>
            <a:r>
              <a:rPr lang="en-GB" sz="2000" dirty="0" smtClean="0"/>
              <a:t>We then dreamed of how to raise the status of this group’s language using very high status technology, which would also help us enable home language use for learning. </a:t>
            </a:r>
          </a:p>
          <a:p>
            <a:endParaRPr lang="en-GB" sz="2000" dirty="0"/>
          </a:p>
          <a:p>
            <a:r>
              <a:rPr lang="en-GB" sz="2000" dirty="0" smtClean="0"/>
              <a:t>The results of this would guide us in dreaming of ways to support all bilingual pupils in whatever context, with or without technology.</a:t>
            </a:r>
            <a:endParaRPr lang="en-GB" sz="2000" dirty="0"/>
          </a:p>
        </p:txBody>
      </p:sp>
    </p:spTree>
    <p:extLst>
      <p:ext uri="{BB962C8B-B14F-4D97-AF65-F5344CB8AC3E}">
        <p14:creationId xmlns:p14="http://schemas.microsoft.com/office/powerpoint/2010/main" val="33096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4528" y="313039"/>
            <a:ext cx="9885405" cy="523220"/>
          </a:xfrm>
          <a:prstGeom prst="rect">
            <a:avLst/>
          </a:prstGeom>
          <a:noFill/>
        </p:spPr>
        <p:txBody>
          <a:bodyPr wrap="square" rtlCol="0">
            <a:spAutoFit/>
          </a:bodyPr>
          <a:lstStyle/>
          <a:p>
            <a:pPr algn="ctr"/>
            <a:r>
              <a:rPr lang="en-GB" sz="2800" dirty="0" smtClean="0"/>
              <a:t>Roma children in Newcastle</a:t>
            </a:r>
            <a:endParaRPr lang="en-GB" sz="2800" dirty="0"/>
          </a:p>
        </p:txBody>
      </p:sp>
      <p:graphicFrame>
        <p:nvGraphicFramePr>
          <p:cNvPr id="5" name="Table 4"/>
          <p:cNvGraphicFramePr>
            <a:graphicFrameLocks noGrp="1"/>
          </p:cNvGraphicFramePr>
          <p:nvPr>
            <p:extLst>
              <p:ext uri="{D42A27DB-BD31-4B8C-83A1-F6EECF244321}">
                <p14:modId xmlns:p14="http://schemas.microsoft.com/office/powerpoint/2010/main" val="2415342491"/>
              </p:ext>
            </p:extLst>
          </p:nvPr>
        </p:nvGraphicFramePr>
        <p:xfrm>
          <a:off x="872495" y="962757"/>
          <a:ext cx="5179232" cy="3154680"/>
        </p:xfrm>
        <a:graphic>
          <a:graphicData uri="http://schemas.openxmlformats.org/drawingml/2006/table">
            <a:tbl>
              <a:tblPr firstRow="1" firstCol="1" bandRow="1"/>
              <a:tblGrid>
                <a:gridCol w="1294808"/>
                <a:gridCol w="1294808"/>
                <a:gridCol w="1294808"/>
                <a:gridCol w="1294808"/>
              </a:tblGrid>
              <a:tr h="277101">
                <a:tc>
                  <a:txBody>
                    <a:bodyPr/>
                    <a:lstStyle/>
                    <a:p>
                      <a:pPr>
                        <a:lnSpc>
                          <a:spcPct val="115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Slovak Republic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Czech Republic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Romania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8402">
                <a:tc>
                  <a:txBody>
                    <a:bodyPr/>
                    <a:lstStyle/>
                    <a:p>
                      <a:pPr>
                        <a:lnSpc>
                          <a:spcPct val="115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Newcastle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 East Slovak Romani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Not identified BUT can understand East Slovak Romani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Ursari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01">
                <a:tc>
                  <a:txBody>
                    <a:bodyPr/>
                    <a:lstStyle/>
                    <a:p>
                      <a:pPr>
                        <a:lnSpc>
                          <a:spcPct val="115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2. Czeck Vlax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a:stretch>
            <a:fillRect/>
          </a:stretch>
        </p:blipFill>
        <p:spPr>
          <a:xfrm>
            <a:off x="3796712" y="3642010"/>
            <a:ext cx="7632321" cy="3086673"/>
          </a:xfrm>
          <a:prstGeom prst="rect">
            <a:avLst/>
          </a:prstGeom>
        </p:spPr>
      </p:pic>
    </p:spTree>
    <p:extLst>
      <p:ext uri="{BB962C8B-B14F-4D97-AF65-F5344CB8AC3E}">
        <p14:creationId xmlns:p14="http://schemas.microsoft.com/office/powerpoint/2010/main" val="3534774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8064" y="425650"/>
            <a:ext cx="3204519" cy="2445862"/>
          </a:xfrm>
          <a:prstGeom prst="rect">
            <a:avLst/>
          </a:prstGeom>
        </p:spPr>
        <p:txBody>
          <a:bodyPr wrap="square">
            <a:spAutoFit/>
          </a:bodyPr>
          <a:lstStyle/>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Enquiries written by teachers based on the school’s version of the National curriculum for History (and now PSHE and Science).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90832" y="4068782"/>
            <a:ext cx="4283676" cy="2445862"/>
          </a:xfrm>
          <a:prstGeom prst="rect">
            <a:avLst/>
          </a:prstGeom>
        </p:spPr>
        <p:txBody>
          <a:bodyPr wrap="square">
            <a:spAutoFit/>
          </a:bodyPr>
          <a:lstStyle/>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Translations and recordings are done by Roma parents in conjunction with an English/Slovak translator, Zaneta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smtClean="0">
                <a:latin typeface="Calibri" panose="020F0502020204030204" pitchFamily="34" charset="0"/>
                <a:ea typeface="Calibri" panose="020F0502020204030204" pitchFamily="34" charset="0"/>
                <a:cs typeface="Times New Roman" panose="02020603050405020304" pitchFamily="18" charset="0"/>
              </a:rPr>
              <a:t>(you will meet Marta a parent and Zaneta tomorrow)</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1003" y="3803267"/>
            <a:ext cx="4620847" cy="2599226"/>
          </a:xfrm>
          <a:prstGeom prst="rect">
            <a:avLst/>
          </a:prstGeom>
        </p:spPr>
      </p:pic>
      <p:pic>
        <p:nvPicPr>
          <p:cNvPr id="5" name="Picture 4"/>
          <p:cNvPicPr/>
          <p:nvPr/>
        </p:nvPicPr>
        <p:blipFill>
          <a:blip r:embed="rId3"/>
          <a:stretch>
            <a:fillRect/>
          </a:stretch>
        </p:blipFill>
        <p:spPr>
          <a:xfrm>
            <a:off x="393099" y="246877"/>
            <a:ext cx="2794944" cy="2002053"/>
          </a:xfrm>
          <a:prstGeom prst="rect">
            <a:avLst/>
          </a:prstGeom>
        </p:spPr>
      </p:pic>
      <p:pic>
        <p:nvPicPr>
          <p:cNvPr id="6" name="Picture 5"/>
          <p:cNvPicPr/>
          <p:nvPr/>
        </p:nvPicPr>
        <p:blipFill>
          <a:blip r:embed="rId4"/>
          <a:stretch>
            <a:fillRect/>
          </a:stretch>
        </p:blipFill>
        <p:spPr>
          <a:xfrm>
            <a:off x="3872272" y="1503654"/>
            <a:ext cx="2520290" cy="1791481"/>
          </a:xfrm>
          <a:prstGeom prst="rect">
            <a:avLst/>
          </a:prstGeom>
        </p:spPr>
      </p:pic>
      <p:sp>
        <p:nvSpPr>
          <p:cNvPr id="7" name="Rectangle 6"/>
          <p:cNvSpPr/>
          <p:nvPr/>
        </p:nvSpPr>
        <p:spPr>
          <a:xfrm>
            <a:off x="5499843" y="3244334"/>
            <a:ext cx="1192314" cy="369332"/>
          </a:xfrm>
          <a:prstGeom prst="rect">
            <a:avLst/>
          </a:prstGeom>
        </p:spPr>
        <p:txBody>
          <a:bodyPr wrap="non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Tr4n514ng</a:t>
            </a:r>
            <a:endParaRPr lang="en-GB" dirty="0"/>
          </a:p>
        </p:txBody>
      </p:sp>
    </p:spTree>
    <p:extLst>
      <p:ext uri="{BB962C8B-B14F-4D97-AF65-F5344CB8AC3E}">
        <p14:creationId xmlns:p14="http://schemas.microsoft.com/office/powerpoint/2010/main" val="2526580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3492" y="181883"/>
            <a:ext cx="9531179" cy="584775"/>
          </a:xfrm>
          <a:prstGeom prst="rect">
            <a:avLst/>
          </a:prstGeom>
          <a:noFill/>
        </p:spPr>
        <p:txBody>
          <a:bodyPr wrap="square" rtlCol="0">
            <a:spAutoFit/>
          </a:bodyPr>
          <a:lstStyle/>
          <a:p>
            <a:pPr algn="ctr"/>
            <a:r>
              <a:rPr lang="en-GB" sz="3200" dirty="0" smtClean="0"/>
              <a:t>Enquiry Process</a:t>
            </a:r>
            <a:endParaRPr lang="en-GB" sz="3200" dirty="0"/>
          </a:p>
        </p:txBody>
      </p:sp>
      <p:pic>
        <p:nvPicPr>
          <p:cNvPr id="8" name="Picture 7" descr="download (1).png"/>
          <p:cNvPicPr>
            <a:picLocks noChangeAspect="1"/>
          </p:cNvPicPr>
          <p:nvPr/>
        </p:nvPicPr>
        <p:blipFill>
          <a:blip r:embed="rId2" cstate="print"/>
          <a:stretch>
            <a:fillRect/>
          </a:stretch>
        </p:blipFill>
        <p:spPr>
          <a:xfrm>
            <a:off x="785061" y="533149"/>
            <a:ext cx="1790700" cy="2543175"/>
          </a:xfrm>
          <a:prstGeom prst="rect">
            <a:avLst/>
          </a:prstGeom>
        </p:spPr>
      </p:pic>
      <p:pic>
        <p:nvPicPr>
          <p:cNvPr id="7" name="Picture 6" descr="flowchart.jpg"/>
          <p:cNvPicPr>
            <a:picLocks noChangeAspect="1"/>
          </p:cNvPicPr>
          <p:nvPr/>
        </p:nvPicPr>
        <p:blipFill>
          <a:blip r:embed="rId3" cstate="print"/>
          <a:stretch>
            <a:fillRect/>
          </a:stretch>
        </p:blipFill>
        <p:spPr>
          <a:xfrm>
            <a:off x="2335236" y="1455820"/>
            <a:ext cx="5545448" cy="4203808"/>
          </a:xfrm>
          <a:prstGeom prst="rect">
            <a:avLst/>
          </a:prstGeom>
        </p:spPr>
      </p:pic>
      <p:pic>
        <p:nvPicPr>
          <p:cNvPr id="9" name="Picture 8"/>
          <p:cNvPicPr/>
          <p:nvPr/>
        </p:nvPicPr>
        <p:blipFill>
          <a:blip r:embed="rId4" cstate="print"/>
          <a:srcRect l="30836" t="20767" r="31433" b="6980"/>
          <a:stretch>
            <a:fillRect/>
          </a:stretch>
        </p:blipFill>
        <p:spPr bwMode="auto">
          <a:xfrm>
            <a:off x="7397529" y="763984"/>
            <a:ext cx="3864027" cy="5687498"/>
          </a:xfrm>
          <a:prstGeom prst="rect">
            <a:avLst/>
          </a:prstGeom>
          <a:noFill/>
          <a:ln w="9525">
            <a:noFill/>
            <a:miter lim="800000"/>
            <a:headEnd/>
            <a:tailEnd/>
          </a:ln>
        </p:spPr>
      </p:pic>
    </p:spTree>
    <p:extLst>
      <p:ext uri="{BB962C8B-B14F-4D97-AF65-F5344CB8AC3E}">
        <p14:creationId xmlns:p14="http://schemas.microsoft.com/office/powerpoint/2010/main" val="1522378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716" y="239050"/>
            <a:ext cx="10882184" cy="1260345"/>
          </a:xfrm>
          <a:prstGeom prst="rect">
            <a:avLst/>
          </a:prstGeom>
        </p:spPr>
        <p:txBody>
          <a:bodyPr wrap="square">
            <a:spAutoFit/>
          </a:bodyPr>
          <a:lstStyle/>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Children work in groups (can be all same language or mixed as would normally be the case, but with at least 2 speakers of the same language and preferably with a good model of English).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39546" y="1807619"/>
            <a:ext cx="7002163" cy="4444850"/>
          </a:xfrm>
          <a:prstGeom prst="rect">
            <a:avLst/>
          </a:prstGeom>
        </p:spPr>
      </p:pic>
    </p:spTree>
    <p:extLst>
      <p:ext uri="{BB962C8B-B14F-4D97-AF65-F5344CB8AC3E}">
        <p14:creationId xmlns:p14="http://schemas.microsoft.com/office/powerpoint/2010/main" val="4186528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264" y="307377"/>
            <a:ext cx="10742141" cy="4089068"/>
          </a:xfrm>
          <a:prstGeom prst="rect">
            <a:avLst/>
          </a:prstGeom>
        </p:spPr>
        <p:txBody>
          <a:bodyPr wrap="square">
            <a:spAutoFit/>
          </a:bodyPr>
          <a:lstStyle/>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The year 2 (6-7 year olds) classes have been learning about ‘The great fire of Newcastle Gateshead’ The children are given the role of fire investigators. They go back in time to find out who Alexander Dobson was and they must decide who was responsible for starting the fire.</a:t>
            </a:r>
          </a:p>
          <a:p>
            <a:pPr>
              <a:lnSpc>
                <a:spcPct val="107000"/>
              </a:lnSpc>
              <a:spcAft>
                <a:spcPts val="800"/>
              </a:spcAft>
            </a:pP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67264" y="1493784"/>
            <a:ext cx="4573065" cy="2296669"/>
          </a:xfrm>
          <a:prstGeom prst="rect">
            <a:avLst/>
          </a:prstGeom>
        </p:spPr>
      </p:pic>
      <p:pic>
        <p:nvPicPr>
          <p:cNvPr id="6" name="Picture 5"/>
          <p:cNvPicPr>
            <a:picLocks noChangeAspect="1"/>
          </p:cNvPicPr>
          <p:nvPr/>
        </p:nvPicPr>
        <p:blipFill>
          <a:blip r:embed="rId3"/>
          <a:stretch>
            <a:fillRect/>
          </a:stretch>
        </p:blipFill>
        <p:spPr>
          <a:xfrm>
            <a:off x="7649152" y="3352800"/>
            <a:ext cx="3551599" cy="2842697"/>
          </a:xfrm>
          <a:prstGeom prst="rect">
            <a:avLst/>
          </a:prstGeom>
        </p:spPr>
      </p:pic>
      <p:sp>
        <p:nvSpPr>
          <p:cNvPr id="7" name="TextBox 6"/>
          <p:cNvSpPr txBox="1"/>
          <p:nvPr/>
        </p:nvSpPr>
        <p:spPr>
          <a:xfrm>
            <a:off x="575583" y="4081487"/>
            <a:ext cx="6105303" cy="2246769"/>
          </a:xfrm>
          <a:prstGeom prst="rect">
            <a:avLst/>
          </a:prstGeom>
          <a:noFill/>
        </p:spPr>
        <p:txBody>
          <a:bodyPr wrap="square" rtlCol="0">
            <a:spAutoFit/>
          </a:bodyPr>
          <a:lstStyle/>
          <a:p>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The year 5 children (9-10 year olds) are studying Ancient Baghdad and have been given the role of history investigators. They go back in time to find out what the broken artefact is and to decide whether or not artefacts like that should be taken away from their country of origin.</a:t>
            </a:r>
          </a:p>
          <a:p>
            <a:endParaRPr lang="en-GB" sz="2000" dirty="0"/>
          </a:p>
        </p:txBody>
      </p:sp>
    </p:spTree>
    <p:extLst>
      <p:ext uri="{BB962C8B-B14F-4D97-AF65-F5344CB8AC3E}">
        <p14:creationId xmlns:p14="http://schemas.microsoft.com/office/powerpoint/2010/main" val="3953540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784" y="656408"/>
            <a:ext cx="4176584" cy="3985706"/>
          </a:xfrm>
          <a:prstGeom prst="rect">
            <a:avLst/>
          </a:prstGeom>
        </p:spPr>
        <p:txBody>
          <a:bodyPr wrap="square">
            <a:spAutoFit/>
          </a:bodyPr>
          <a:lstStyle/>
          <a:p>
            <a:pPr>
              <a:lnSpc>
                <a:spcPct val="107000"/>
              </a:lnSpc>
              <a:spcAft>
                <a:spcPts val="800"/>
              </a:spcAft>
            </a:pPr>
            <a:r>
              <a:rPr lang="en-GB" sz="2800" dirty="0" smtClean="0">
                <a:effectLst/>
                <a:latin typeface="Calibri" panose="020F0502020204030204" pitchFamily="34" charset="0"/>
                <a:ea typeface="Calibri" panose="020F0502020204030204" pitchFamily="34" charset="0"/>
                <a:cs typeface="Times New Roman" panose="02020603050405020304" pitchFamily="18" charset="0"/>
              </a:rPr>
              <a:t>The children work together with a teacher in an enquiry space (bit like a virtual reality space) where videos and imagery are played on all four walls. </a:t>
            </a:r>
          </a:p>
          <a:p>
            <a:pPr>
              <a:lnSpc>
                <a:spcPct val="107000"/>
              </a:lnSpc>
              <a:spcAft>
                <a:spcPts val="80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679" y="35011"/>
            <a:ext cx="3857625" cy="6858000"/>
          </a:xfrm>
          <a:prstGeom prst="rect">
            <a:avLst/>
          </a:prstGeom>
        </p:spPr>
      </p:pic>
    </p:spTree>
    <p:extLst>
      <p:ext uri="{BB962C8B-B14F-4D97-AF65-F5344CB8AC3E}">
        <p14:creationId xmlns:p14="http://schemas.microsoft.com/office/powerpoint/2010/main" val="173958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058" y="642203"/>
            <a:ext cx="9102811" cy="2677656"/>
          </a:xfrm>
          <a:prstGeom prst="rect">
            <a:avLst/>
          </a:prstGeom>
        </p:spPr>
        <p:txBody>
          <a:bodyPr wrap="square">
            <a:spAutoFit/>
          </a:bodyPr>
          <a:lstStyle/>
          <a:p>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Along the way they meet lots of characters who give them tasks to do which provide clues for their investigations, at the same time teaching them about the subjects! The characters always play on the front screen. These tasks are on the interactive </a:t>
            </a:r>
            <a:r>
              <a:rPr lang="en-GB" sz="2400" dirty="0" err="1" smtClean="0">
                <a:effectLst/>
                <a:latin typeface="Calibri" panose="020F0502020204030204" pitchFamily="34" charset="0"/>
                <a:ea typeface="Calibri" panose="020F0502020204030204" pitchFamily="34" charset="0"/>
                <a:cs typeface="Times New Roman" panose="02020603050405020304" pitchFamily="18" charset="0"/>
              </a:rPr>
              <a:t>tabletop</a:t>
            </a: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 along with some tools to help the children collect evidence. There are also physical tools such as an atlas, visa applications for travel to Baghdad, and a flying carpet. </a:t>
            </a:r>
            <a:endParaRPr lang="en-GB" sz="2400" dirty="0"/>
          </a:p>
        </p:txBody>
      </p:sp>
      <p:sp>
        <p:nvSpPr>
          <p:cNvPr id="3" name="TextBox 2"/>
          <p:cNvSpPr txBox="1"/>
          <p:nvPr/>
        </p:nvSpPr>
        <p:spPr>
          <a:xfrm>
            <a:off x="1243914" y="3863546"/>
            <a:ext cx="9144000" cy="461665"/>
          </a:xfrm>
          <a:prstGeom prst="rect">
            <a:avLst/>
          </a:prstGeom>
          <a:noFill/>
        </p:spPr>
        <p:txBody>
          <a:bodyPr wrap="square" rtlCol="0">
            <a:spAutoFit/>
          </a:bodyPr>
          <a:lstStyle/>
          <a:p>
            <a:r>
              <a:rPr lang="en-GB" sz="2400" dirty="0" smtClean="0"/>
              <a:t>So, let’s see some examples of what happens</a:t>
            </a:r>
            <a:endParaRPr lang="en-GB" sz="2400" dirty="0"/>
          </a:p>
        </p:txBody>
      </p:sp>
    </p:spTree>
    <p:extLst>
      <p:ext uri="{BB962C8B-B14F-4D97-AF65-F5344CB8AC3E}">
        <p14:creationId xmlns:p14="http://schemas.microsoft.com/office/powerpoint/2010/main" val="82913899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891</Words>
  <Application>Microsoft Office PowerPoint</Application>
  <PresentationFormat>Widescreen</PresentationFormat>
  <Paragraphs>71</Paragraphs>
  <Slides>17</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Calibri Light</vt:lpstr>
      <vt:lpstr>Century Gothic</vt:lpstr>
      <vt:lpstr>Times New Roman</vt:lpstr>
      <vt:lpstr>Wingdings 2</vt:lpstr>
      <vt:lpstr>Office Theme</vt:lpstr>
      <vt:lpstr>Austin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Finnish Roma children: </vt:lpstr>
      <vt:lpstr>Finnish Roma children in schools:</vt:lpstr>
      <vt:lpstr>Finnish Roma children in schools:</vt:lpstr>
      <vt:lpstr>Eastern European Roma children in Finnish schools:</vt:lpstr>
      <vt:lpstr>PowerPoint Presentation</vt:lpstr>
      <vt:lpstr>Language identified to be Ursari (Romania) for 4 children in Järvenpää:</vt:lpstr>
      <vt:lpstr>PowerPoint Presentation</vt:lpstr>
      <vt:lpstr>OTHER ACTIVITIES:</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Smith</dc:creator>
  <cp:lastModifiedBy>Lydia Wysocki</cp:lastModifiedBy>
  <cp:revision>13</cp:revision>
  <dcterms:created xsi:type="dcterms:W3CDTF">2016-10-21T15:09:34Z</dcterms:created>
  <dcterms:modified xsi:type="dcterms:W3CDTF">2016-11-16T15:23:25Z</dcterms:modified>
</cp:coreProperties>
</file>